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373" r:id="rId3"/>
    <p:sldId id="314" r:id="rId4"/>
    <p:sldId id="315" r:id="rId5"/>
    <p:sldId id="318" r:id="rId6"/>
    <p:sldId id="319" r:id="rId7"/>
    <p:sldId id="372" r:id="rId8"/>
    <p:sldId id="321" r:id="rId9"/>
    <p:sldId id="323" r:id="rId10"/>
    <p:sldId id="322" r:id="rId11"/>
    <p:sldId id="324" r:id="rId12"/>
    <p:sldId id="325" r:id="rId13"/>
    <p:sldId id="327" r:id="rId14"/>
    <p:sldId id="326" r:id="rId15"/>
    <p:sldId id="328" r:id="rId16"/>
    <p:sldId id="335" r:id="rId17"/>
    <p:sldId id="336" r:id="rId18"/>
    <p:sldId id="337" r:id="rId19"/>
    <p:sldId id="338" r:id="rId20"/>
    <p:sldId id="329" r:id="rId21"/>
    <p:sldId id="330" r:id="rId22"/>
    <p:sldId id="331" r:id="rId23"/>
    <p:sldId id="332" r:id="rId24"/>
    <p:sldId id="333" r:id="rId25"/>
    <p:sldId id="350" r:id="rId26"/>
    <p:sldId id="339" r:id="rId27"/>
    <p:sldId id="341" r:id="rId28"/>
    <p:sldId id="340" r:id="rId29"/>
    <p:sldId id="342" r:id="rId30"/>
    <p:sldId id="343" r:id="rId31"/>
    <p:sldId id="344" r:id="rId32"/>
    <p:sldId id="345" r:id="rId33"/>
    <p:sldId id="347" r:id="rId34"/>
    <p:sldId id="346" r:id="rId35"/>
    <p:sldId id="334" r:id="rId36"/>
    <p:sldId id="351" r:id="rId37"/>
    <p:sldId id="352" r:id="rId38"/>
    <p:sldId id="354" r:id="rId39"/>
    <p:sldId id="355" r:id="rId40"/>
    <p:sldId id="356" r:id="rId41"/>
    <p:sldId id="357" r:id="rId42"/>
    <p:sldId id="359" r:id="rId43"/>
    <p:sldId id="348" r:id="rId44"/>
    <p:sldId id="360" r:id="rId45"/>
    <p:sldId id="370" r:id="rId46"/>
    <p:sldId id="361" r:id="rId47"/>
    <p:sldId id="362" r:id="rId48"/>
    <p:sldId id="363" r:id="rId49"/>
    <p:sldId id="366" r:id="rId50"/>
    <p:sldId id="364" r:id="rId51"/>
    <p:sldId id="365" r:id="rId52"/>
    <p:sldId id="367" r:id="rId53"/>
    <p:sldId id="368" r:id="rId54"/>
    <p:sldId id="369" r:id="rId55"/>
    <p:sldId id="258" r:id="rId56"/>
    <p:sldId id="353" r:id="rId57"/>
    <p:sldId id="371" r:id="rId58"/>
    <p:sldId id="257" r:id="rId59"/>
  </p:sldIdLst>
  <p:sldSz cx="9144000" cy="6858000" type="screen4x3"/>
  <p:notesSz cx="9309100" cy="70231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>
      <p:cViewPr varScale="1">
        <p:scale>
          <a:sx n="108" d="100"/>
          <a:sy n="108" d="100"/>
        </p:scale>
        <p:origin x="1718" y="5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4FBB172-4F9E-4571-9B44-7FCA73397E21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4AC0B7E-8184-46E4-8836-83A764493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3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11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clear cache after doing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2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clear cache after doing this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2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 sure to enable the language, too!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67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 sure to enable the language, too!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6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documented -- but this is how to do it!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82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Miro DEE-</a:t>
            </a:r>
            <a:r>
              <a:rPr lang="en-US" dirty="0" err="1" smtClean="0"/>
              <a:t>tih</a:t>
            </a:r>
            <a:r>
              <a:rPr lang="en-US" dirty="0" smtClean="0"/>
              <a:t>-</a:t>
            </a:r>
            <a:r>
              <a:rPr lang="en-US" dirty="0" err="1" smtClean="0"/>
              <a:t>kerr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17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39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46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the </a:t>
            </a:r>
            <a:r>
              <a:rPr lang="en-US" dirty="0" err="1" smtClean="0"/>
              <a:t>github</a:t>
            </a:r>
            <a:r>
              <a:rPr lang="en-US" dirty="0" smtClean="0"/>
              <a:t> repo for the XML database dump scripts and </a:t>
            </a:r>
            <a:r>
              <a:rPr lang="en-US" i="1" dirty="0" err="1" smtClean="0"/>
              <a:t>dircmp</a:t>
            </a:r>
            <a:r>
              <a:rPr lang="en-US" dirty="0" smtClean="0"/>
              <a:t> commands we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96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 cache when done. The script was written to be re-runnable,</a:t>
            </a:r>
            <a:r>
              <a:rPr lang="en-US" baseline="0" dirty="0" smtClean="0"/>
              <a:t> and turned a 4-day job into a 5-minute job!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2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71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6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mysqldump</a:t>
            </a:r>
            <a:r>
              <a:rPr lang="en-US" baseline="0" dirty="0" smtClean="0"/>
              <a:t> -xml to generate </a:t>
            </a:r>
            <a:r>
              <a:rPr lang="en-US" baseline="0" dirty="0" err="1" smtClean="0"/>
              <a:t>greppable</a:t>
            </a:r>
            <a:r>
              <a:rPr lang="en-US" baseline="0" dirty="0" smtClean="0"/>
              <a:t> content, then check for dependencies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25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clear cache, of course. Note: </a:t>
            </a:r>
            <a:r>
              <a:rPr lang="en-US" dirty="0" err="1" smtClean="0"/>
              <a:t>path_access</a:t>
            </a:r>
            <a:r>
              <a:rPr lang="en-US" dirty="0" smtClean="0"/>
              <a:t> not available in D8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02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15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2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built a Product</a:t>
            </a:r>
            <a:r>
              <a:rPr lang="en-US" baseline="0" dirty="0" smtClean="0"/>
              <a:t> Control Panel, only visible to admins, that presented an overview of which products were available in which countries. </a:t>
            </a:r>
          </a:p>
          <a:p>
            <a:r>
              <a:rPr lang="en-US" baseline="0" dirty="0" smtClean="0"/>
              <a:t>It suddenly became simple to answer those product availability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dashboard also lets you batch-update publication status. Click on the appropriate checkboxes and click Update.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auditing purposes, we also added a tooltip, which quickly shows you when the page's translation status was changed, and by whom.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87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closer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95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38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7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updating the publication status of each translation, we</a:t>
            </a:r>
            <a:r>
              <a:rPr lang="en-US" baseline="0" dirty="0" smtClean="0"/>
              <a:t> added code to generate a simple CSS stylesheet.</a:t>
            </a:r>
          </a:p>
          <a:p>
            <a:r>
              <a:rPr lang="en-US" baseline="0" dirty="0" smtClean="0"/>
              <a:t>The stylesheet allowed writers to tag product-specific content. The content would either be displayed or hidden depending on the selected locale.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9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Confusing: We had two controls doing the same job.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70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95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Some drawbacks to this technique:  </a:t>
            </a:r>
          </a:p>
          <a:p>
            <a:r>
              <a:rPr lang="en-US" baseline="0" dirty="0" smtClean="0"/>
              <a:t>(1) Translation costs are slightly higher, because we are paying for translations that a user might never see.  </a:t>
            </a:r>
          </a:p>
          <a:p>
            <a:r>
              <a:rPr lang="en-US" baseline="0" dirty="0" smtClean="0"/>
              <a:t>(2) Although humans cannot see it, search engines are able to index the </a:t>
            </a:r>
            <a:r>
              <a:rPr lang="en-US" baseline="0" dirty="0" err="1" smtClean="0"/>
              <a:t>undisplayed</a:t>
            </a:r>
            <a:r>
              <a:rPr lang="en-US" baseline="0" dirty="0" smtClean="0"/>
              <a:t>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66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Obviously, the CSS class can be used for any element.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14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11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24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86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111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5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1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English Creole was also considered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7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translation modules assume that a site's Source Language is the same as its Default Language.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You'll add these back into the DB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96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'</a:t>
            </a:r>
            <a:r>
              <a:rPr lang="en-US" baseline="0" dirty="0" err="1" smtClean="0"/>
              <a:t>sed</a:t>
            </a:r>
            <a:r>
              <a:rPr lang="en-US" baseline="0" dirty="0" smtClean="0"/>
              <a:t>' to do a search-and-replace on the database dump. The new DB file is called "</a:t>
            </a:r>
            <a:r>
              <a:rPr lang="en-US" baseline="0" dirty="0" err="1" smtClean="0"/>
              <a:t>ghost.sql</a:t>
            </a:r>
            <a:r>
              <a:rPr lang="en-US" baseline="0" dirty="0" smtClean="0"/>
              <a:t>"</a:t>
            </a:r>
            <a:endParaRPr lang="en-US" dirty="0" smtClean="0"/>
          </a:p>
          <a:p>
            <a:r>
              <a:rPr lang="en-US" dirty="0" smtClean="0"/>
              <a:t>Before</a:t>
            </a:r>
            <a:r>
              <a:rPr lang="en-US" baseline="0" dirty="0" smtClean="0"/>
              <a:t> running, check the DB for any "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-us" string that was not a language code. (Dumping to XML via </a:t>
            </a:r>
            <a:r>
              <a:rPr lang="en-US" baseline="0" dirty="0" err="1" smtClean="0"/>
              <a:t>mysqldump</a:t>
            </a:r>
            <a:r>
              <a:rPr lang="en-US" baseline="0" dirty="0" smtClean="0"/>
              <a:t> --xml and grep was a quick way to do this)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4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very handy way to delete</a:t>
            </a:r>
            <a:r>
              <a:rPr lang="en-US" baseline="0" dirty="0" smtClean="0"/>
              <a:t> every table from a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0B7E-8184-46E4-8836-83A764493B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8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1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0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89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9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6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4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21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3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2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2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5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4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6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6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2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67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291" y="1905000"/>
            <a:ext cx="805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https:</a:t>
            </a:r>
            <a:r>
              <a:rPr lang="en-US" sz="3200" spc="-100" dirty="0">
                <a:solidFill>
                  <a:srgbClr val="FFFF00"/>
                </a:solidFill>
              </a:rPr>
              <a:t>//</a:t>
            </a:r>
            <a:r>
              <a:rPr lang="en-US" sz="3200" dirty="0">
                <a:solidFill>
                  <a:srgbClr val="FFFF00"/>
                </a:solidFill>
              </a:rPr>
              <a:t>github.com/nightbeacons/ghostlanguage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4671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27975"/>
            <a:ext cx="3072825" cy="3072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204" y="801469"/>
            <a:ext cx="800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Old English Text MT" panose="03040902040508030806" pitchFamily="66" charset="0"/>
              </a:rPr>
              <a:t>Fujifilm and the Ghost Language Project</a:t>
            </a:r>
            <a:endParaRPr lang="en-US" sz="3600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31" y="762000"/>
            <a:ext cx="82225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 smtClean="0"/>
              <a:t>But </a:t>
            </a:r>
            <a:r>
              <a:rPr lang="en-US" sz="3200" dirty="0"/>
              <a:t>when you unpublish </a:t>
            </a: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FF00"/>
                </a:solidFill>
              </a:rPr>
              <a:t>source</a:t>
            </a:r>
            <a:r>
              <a:rPr lang="en-US" sz="3200" dirty="0" smtClean="0"/>
              <a:t> document node, </a:t>
            </a:r>
          </a:p>
          <a:p>
            <a:r>
              <a:rPr lang="en-US" sz="3200" dirty="0" smtClean="0"/>
              <a:t>all </a:t>
            </a:r>
            <a:r>
              <a:rPr lang="en-US" sz="3200" dirty="0"/>
              <a:t>the child </a:t>
            </a:r>
            <a:r>
              <a:rPr lang="en-US" sz="3200" dirty="0" smtClean="0"/>
              <a:t>translations (which are part of the node) </a:t>
            </a:r>
            <a:r>
              <a:rPr lang="en-US" sz="3200" i="1" dirty="0" smtClean="0"/>
              <a:t>are also unpublished</a:t>
            </a:r>
            <a:r>
              <a:rPr lang="en-US" sz="3200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65" y="3316545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16667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The Problem:</a:t>
            </a:r>
          </a:p>
          <a:p>
            <a:r>
              <a:rPr lang="en-US" sz="4800" i="1" dirty="0"/>
              <a:t>R</a:t>
            </a:r>
            <a:r>
              <a:rPr lang="en-US" sz="4800" i="1" dirty="0" smtClean="0"/>
              <a:t>estated: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6654" y="4010561"/>
            <a:ext cx="7910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How do we unpublish the parent (source)</a:t>
            </a:r>
          </a:p>
          <a:p>
            <a:r>
              <a:rPr lang="en-US" sz="3600" i="1" dirty="0" smtClean="0"/>
              <a:t>without</a:t>
            </a:r>
            <a:r>
              <a:rPr lang="en-US" sz="3600" dirty="0" smtClean="0"/>
              <a:t> unpublishing the child translations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540127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Solution #1</a:t>
            </a:r>
          </a:p>
          <a:p>
            <a:r>
              <a:rPr lang="en-US" sz="4800" i="1" dirty="0" smtClean="0"/>
              <a:t>add another checkbox</a:t>
            </a:r>
            <a:endParaRPr lang="en-US" sz="4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39624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3213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Caused some problems:</a:t>
            </a:r>
            <a:endParaRPr lang="en-US" sz="6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7126" y="2057400"/>
            <a:ext cx="84497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confusing to content editors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Needed lot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of cu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tom code  ($$$)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Did not "play well" with other modules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295922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1600200" cy="20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and more problems:</a:t>
            </a:r>
            <a:endParaRPr lang="en-US" sz="6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2160" y="1371600"/>
            <a:ext cx="81996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Views became more complex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Menus were problematic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HREFLANG tags needed help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Getting new developers up-to-speed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Not the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Drupal 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628029"/>
            <a:ext cx="2195052" cy="2001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2000"/>
            <a:ext cx="1541413" cy="2204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37858"/>
            <a:ext cx="2362200" cy="31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597408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Solution #2</a:t>
            </a:r>
          </a:p>
          <a:p>
            <a:r>
              <a:rPr lang="en-US" sz="4800" i="1" dirty="0" smtClean="0"/>
              <a:t>the Ghost Language</a:t>
            </a:r>
            <a:endParaRPr lang="en-US" sz="4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304800"/>
            <a:ext cx="33528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" y="3309878"/>
            <a:ext cx="83784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Create a </a:t>
            </a:r>
            <a:r>
              <a:rPr lang="en-US" sz="3600" i="1" dirty="0" smtClean="0"/>
              <a:t>hidden</a:t>
            </a:r>
            <a:r>
              <a:rPr lang="en-US" sz="3600" dirty="0" smtClean="0"/>
              <a:t> copy of the US-English site, </a:t>
            </a:r>
          </a:p>
          <a:p>
            <a:r>
              <a:rPr lang="en-US" sz="3600" dirty="0" smtClean="0"/>
              <a:t>where </a:t>
            </a:r>
            <a:r>
              <a:rPr lang="en-US" sz="3600" b="1" dirty="0" smtClean="0">
                <a:solidFill>
                  <a:srgbClr val="FFFF00"/>
                </a:solidFill>
              </a:rPr>
              <a:t>all content is published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From this copy, create the US site </a:t>
            </a:r>
          </a:p>
          <a:p>
            <a:r>
              <a:rPr lang="en-US" sz="3600" dirty="0" smtClean="0"/>
              <a:t>as just another translation.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00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7819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Checking with the Experts: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 we ran the idea past Kristen Pol and Aimee Hannaford, the translation experts at Hook42</a:t>
            </a:r>
            <a:br>
              <a:rPr lang="en-US" sz="3200" dirty="0" smtClean="0"/>
            </a:br>
            <a:r>
              <a:rPr lang="en-US" sz="3200" i="1" dirty="0" smtClean="0"/>
              <a:t>(who, quite literally, wrote the books on Multilingual Drupal sites)</a:t>
            </a:r>
            <a:endParaRPr lang="en-US" sz="3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967102"/>
            <a:ext cx="4096515" cy="2357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63" y="3836225"/>
            <a:ext cx="2025537" cy="24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7819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Checking with the Experts: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 . . as well as with two of the leading Drupal translation firms (</a:t>
            </a:r>
            <a:r>
              <a:rPr lang="en-US" sz="3200" dirty="0" err="1" smtClean="0"/>
              <a:t>Lingotek</a:t>
            </a:r>
            <a:r>
              <a:rPr lang="en-US" sz="3200" dirty="0" smtClean="0"/>
              <a:t> and </a:t>
            </a:r>
            <a:r>
              <a:rPr lang="en-US" sz="3200" dirty="0" err="1" smtClean="0"/>
              <a:t>Smartling</a:t>
            </a:r>
            <a:r>
              <a:rPr lang="en-US" sz="3200" dirty="0" smtClean="0"/>
              <a:t>)</a:t>
            </a:r>
            <a:endParaRPr lang="en-US" sz="3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5" y="2900362"/>
            <a:ext cx="3539375" cy="228123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7562"/>
            <a:ext cx="409297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5334000"/>
            <a:ext cx="8524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 get some honest feedback about this approach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45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4"/>
            <a:ext cx="9198429" cy="69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51837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theory, they said, was sound.</a:t>
            </a:r>
          </a:p>
          <a:p>
            <a:endParaRPr lang="en-US" sz="3600" dirty="0"/>
          </a:p>
          <a:p>
            <a:r>
              <a:rPr lang="en-US" sz="3600" dirty="0" smtClean="0"/>
              <a:t>. . . but it had never been done before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302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408044"/>
            <a:ext cx="2081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Charles Jackson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BADCamp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October 2019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84319" cy="2387600"/>
          </a:xfrm>
        </p:spPr>
        <p:txBody>
          <a:bodyPr/>
          <a:lstStyle/>
          <a:p>
            <a:r>
              <a:rPr lang="en-US" cap="none" dirty="0" smtClean="0"/>
              <a:t>Case Study:</a:t>
            </a:r>
            <a:br>
              <a:rPr lang="en-US" cap="none" dirty="0" smtClean="0"/>
            </a:br>
            <a:r>
              <a:rPr lang="en-US" cap="none" dirty="0" smtClean="0">
                <a:solidFill>
                  <a:srgbClr val="FFFF00"/>
                </a:solidFill>
              </a:rPr>
              <a:t>FUJIFILM SonoSite </a:t>
            </a:r>
            <a:br>
              <a:rPr lang="en-US" cap="none" dirty="0" smtClean="0">
                <a:solidFill>
                  <a:srgbClr val="FFFF00"/>
                </a:solidFill>
              </a:rPr>
            </a:br>
            <a:r>
              <a:rPr lang="en-US" i="1" cap="none" dirty="0" smtClean="0">
                <a:solidFill>
                  <a:srgbClr val="FFFF00"/>
                </a:solidFill>
              </a:rPr>
              <a:t>and the Ghost Language Project</a:t>
            </a:r>
            <a:endParaRPr lang="en-US" i="1" cap="none" dirty="0">
              <a:solidFill>
                <a:srgbClr val="FFFF00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296009" cy="1655762"/>
          </a:xfrm>
        </p:spPr>
        <p:txBody>
          <a:bodyPr>
            <a:normAutofit/>
          </a:bodyPr>
          <a:lstStyle/>
          <a:p>
            <a:r>
              <a:rPr lang="en-US" sz="2800" i="1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</a:t>
            </a:r>
            <a:r>
              <a:rPr lang="en-US" sz="2800" i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sz="2800" i="1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in't afraid of no ghost</a:t>
            </a:r>
            <a:endParaRPr lang="en-US" sz="2800" i="1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2232"/>
            <a:ext cx="2743200" cy="2029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0" y="4114800"/>
            <a:ext cx="179882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Without the Ghost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17" y="1828800"/>
            <a:ext cx="6997766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029" y="5171182"/>
            <a:ext cx="8662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You can easily "turn off" any individual translation. </a:t>
            </a:r>
          </a:p>
          <a:p>
            <a:r>
              <a:rPr lang="en-US" sz="3200" dirty="0" smtClean="0"/>
              <a:t>But if you "turn off" the source, </a:t>
            </a:r>
            <a:r>
              <a:rPr lang="en-US" sz="3200" b="1" dirty="0" smtClean="0"/>
              <a:t>ALL</a:t>
            </a:r>
            <a:r>
              <a:rPr lang="en-US" sz="3200" dirty="0" smtClean="0"/>
              <a:t> the lights go off.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24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4145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With Ghost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059740"/>
            <a:ext cx="8426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(hidden) source remains published.</a:t>
            </a:r>
          </a:p>
          <a:p>
            <a:r>
              <a:rPr lang="en-US" sz="3200" dirty="0" smtClean="0"/>
              <a:t>US-English (en-us) becomes just another translation,</a:t>
            </a:r>
          </a:p>
          <a:p>
            <a:r>
              <a:rPr lang="en-US" sz="3200" dirty="0" smtClean="0"/>
              <a:t>but remains the default language.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36" y="1828800"/>
            <a:ext cx="6997764" cy="32766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7236856" y="3200400"/>
            <a:ext cx="734786" cy="1143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4145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With Ghost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0051" y="5105400"/>
            <a:ext cx="2653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All content is </a:t>
            </a:r>
          </a:p>
          <a:p>
            <a:r>
              <a:rPr lang="en-US" sz="3600" dirty="0" smtClean="0"/>
              <a:t>created here.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36" y="1828800"/>
            <a:ext cx="6997764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6351" y="3810000"/>
            <a:ext cx="5761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 is translated (or copied) here.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719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4145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en-AK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834" y="2133600"/>
            <a:ext cx="81222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en</a:t>
            </a:r>
            <a:r>
              <a:rPr lang="en-US" sz="3600" dirty="0" smtClean="0"/>
              <a:t>-AK is the language/country code </a:t>
            </a:r>
          </a:p>
          <a:p>
            <a:r>
              <a:rPr lang="en-US" sz="3600" dirty="0" smtClean="0"/>
              <a:t>for Antarctic English.</a:t>
            </a:r>
          </a:p>
          <a:p>
            <a:endParaRPr lang="en-US" sz="3600" dirty="0"/>
          </a:p>
          <a:p>
            <a:r>
              <a:rPr lang="en-US" sz="3600" dirty="0" smtClean="0"/>
              <a:t>It was selected to be the code for the </a:t>
            </a:r>
          </a:p>
          <a:p>
            <a:r>
              <a:rPr lang="en-US" sz="3600" dirty="0" smtClean="0"/>
              <a:t>Ghost Language because it was not</a:t>
            </a:r>
          </a:p>
          <a:p>
            <a:r>
              <a:rPr lang="en-US" sz="3600" dirty="0" smtClean="0"/>
              <a:t>likely to be needed for production content.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1014"/>
            <a:ext cx="1722586" cy="17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4145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en-US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834" y="2133600"/>
            <a:ext cx="70154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en-US is the language/country code </a:t>
            </a:r>
          </a:p>
          <a:p>
            <a:r>
              <a:rPr lang="en-US" sz="3600" dirty="0" smtClean="0"/>
              <a:t>for US English.</a:t>
            </a:r>
          </a:p>
          <a:p>
            <a:endParaRPr lang="en-US" sz="3600" dirty="0" smtClean="0"/>
          </a:p>
          <a:p>
            <a:r>
              <a:rPr lang="en-US" sz="3600" dirty="0" smtClean="0"/>
              <a:t>It remains the default language.</a:t>
            </a:r>
          </a:p>
          <a:p>
            <a:endParaRPr lang="en-US" sz="3600" dirty="0"/>
          </a:p>
          <a:p>
            <a:r>
              <a:rPr lang="en-US" sz="3600" i="1" dirty="0" smtClean="0"/>
              <a:t>(Note: The Source Language is </a:t>
            </a:r>
            <a:r>
              <a:rPr lang="en-US" sz="3600" b="1" i="1" dirty="0" smtClean="0">
                <a:solidFill>
                  <a:srgbClr val="FFFF00"/>
                </a:solidFill>
              </a:rPr>
              <a:t>not </a:t>
            </a:r>
          </a:p>
          <a:p>
            <a:r>
              <a:rPr lang="en-US" sz="3600" i="1" dirty="0" smtClean="0"/>
              <a:t>the same as the Default Language!)</a:t>
            </a: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411480"/>
            <a:ext cx="1719072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Building The Ghost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04924"/>
            <a:ext cx="1714500" cy="1772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863566"/>
            <a:ext cx="837851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Overview: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 smtClean="0"/>
              <a:t>Take a full dump of the database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/>
              <a:t>C</a:t>
            </a:r>
            <a:r>
              <a:rPr lang="en-US" sz="3400" dirty="0" smtClean="0"/>
              <a:t>hange the source </a:t>
            </a:r>
            <a:r>
              <a:rPr lang="en-US" sz="3400" dirty="0" err="1" smtClean="0"/>
              <a:t>en</a:t>
            </a:r>
            <a:r>
              <a:rPr lang="en-US" sz="3400" dirty="0" smtClean="0"/>
              <a:t>-US content to </a:t>
            </a:r>
            <a:r>
              <a:rPr lang="en-US" sz="3400" dirty="0" err="1" smtClean="0"/>
              <a:t>en</a:t>
            </a:r>
            <a:r>
              <a:rPr lang="en-US" sz="3400" dirty="0" smtClean="0"/>
              <a:t>-AK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/>
              <a:t>R</a:t>
            </a:r>
            <a:r>
              <a:rPr lang="en-US" sz="3400" dirty="0" smtClean="0"/>
              <a:t>e-import the database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/>
              <a:t>C</a:t>
            </a:r>
            <a:r>
              <a:rPr lang="en-US" sz="3400" dirty="0" smtClean="0"/>
              <a:t>opy all </a:t>
            </a:r>
            <a:r>
              <a:rPr lang="en-US" sz="3400" dirty="0" err="1" smtClean="0"/>
              <a:t>en</a:t>
            </a:r>
            <a:r>
              <a:rPr lang="en-US" sz="3400" dirty="0" smtClean="0"/>
              <a:t>-AK content to </a:t>
            </a:r>
            <a:r>
              <a:rPr lang="en-US" sz="3400" dirty="0" err="1" smtClean="0"/>
              <a:t>en</a:t>
            </a:r>
            <a:r>
              <a:rPr lang="en-US" sz="3400" dirty="0" smtClean="0"/>
              <a:t>-US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1804555" y="5562600"/>
            <a:ext cx="444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It's not as scary as it sounds…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958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56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MySQL and </a:t>
            </a:r>
            <a:r>
              <a:rPr lang="en-US" sz="6600" b="1" dirty="0" err="1" smtClean="0">
                <a:solidFill>
                  <a:srgbClr val="FFFF00"/>
                </a:solidFill>
              </a:rPr>
              <a:t>mysqldump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999" y="1828800"/>
            <a:ext cx="8534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Details: </a:t>
            </a:r>
          </a:p>
          <a:p>
            <a:pPr marL="514350" indent="-514350">
              <a:buAutoNum type="arabicPeriod"/>
            </a:pPr>
            <a:r>
              <a:rPr lang="en-US" sz="3400" dirty="0" smtClean="0"/>
              <a:t>Take a full dump of the database</a:t>
            </a:r>
            <a:br>
              <a:rPr lang="en-US" sz="3400" dirty="0" smtClean="0"/>
            </a:br>
            <a:r>
              <a:rPr lang="en-US" sz="3400" i="1" dirty="0" smtClean="0"/>
              <a:t>(Keep a separate copy for backup)</a:t>
            </a:r>
          </a:p>
          <a:p>
            <a:endParaRPr lang="en-US" sz="3400" dirty="0"/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--opt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sonosite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sonosite.sql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32304"/>
            <a:ext cx="240209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FF00"/>
                </a:solidFill>
              </a:rPr>
              <a:t>mysqldump</a:t>
            </a:r>
            <a:endParaRPr lang="en-US" sz="6600" b="1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1828800"/>
            <a:ext cx="8534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Details: </a:t>
            </a:r>
          </a:p>
          <a:p>
            <a:r>
              <a:rPr lang="en-US" sz="3400" dirty="0" smtClean="0"/>
              <a:t>1a.   Save backups of the tables you'll need</a:t>
            </a:r>
            <a:endParaRPr lang="en-US" sz="3400" dirty="0"/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--opt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sonosite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languages &gt;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languages.sql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--opt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sonosite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xmlsitemap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xmlsitemap.sql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--opt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sonosite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xmlsitemap_sitemap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xmlsitemap_sitemap.sql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solidFill>
                  <a:srgbClr val="FFFF00"/>
                </a:solidFill>
              </a:rPr>
              <a:t>sed</a:t>
            </a:r>
            <a:r>
              <a:rPr lang="en-US" sz="6600" b="1" dirty="0" smtClean="0">
                <a:solidFill>
                  <a:srgbClr val="FFFF00"/>
                </a:solidFill>
              </a:rPr>
              <a:t> - a very cool tool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63566"/>
            <a:ext cx="808516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Details: </a:t>
            </a:r>
          </a:p>
          <a:p>
            <a:r>
              <a:rPr lang="en-US" sz="3400" dirty="0"/>
              <a:t>2</a:t>
            </a:r>
            <a:r>
              <a:rPr lang="en-US" sz="3400" dirty="0" smtClean="0"/>
              <a:t>.  Change </a:t>
            </a:r>
            <a:r>
              <a:rPr lang="en-US" sz="3400" dirty="0"/>
              <a:t>the source </a:t>
            </a:r>
            <a:r>
              <a:rPr lang="en-US" sz="3400" dirty="0" err="1"/>
              <a:t>en</a:t>
            </a:r>
            <a:r>
              <a:rPr lang="en-US" sz="3400" dirty="0"/>
              <a:t>-US content to </a:t>
            </a:r>
            <a:r>
              <a:rPr lang="en-US" sz="3400" dirty="0" err="1"/>
              <a:t>en</a:t>
            </a:r>
            <a:r>
              <a:rPr lang="en-US" sz="3400" dirty="0"/>
              <a:t>-AK</a:t>
            </a:r>
            <a:endParaRPr lang="en-US" sz="3400" dirty="0" smtClean="0"/>
          </a:p>
          <a:p>
            <a:endParaRPr lang="en-US" sz="3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8280" y="3886200"/>
            <a:ext cx="8949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</a:t>
            </a:r>
            <a:r>
              <a:rPr lang="en-US" sz="3000" dirty="0" smtClean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000" dirty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's/</a:t>
            </a:r>
            <a:r>
              <a:rPr lang="en-US" sz="3000" dirty="0" err="1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</a:t>
            </a:r>
            <a:r>
              <a:rPr lang="en-US" sz="3000" dirty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-us/</a:t>
            </a:r>
            <a:r>
              <a:rPr lang="en-US" sz="3000" dirty="0" err="1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en-ak</a:t>
            </a:r>
            <a:r>
              <a:rPr lang="en-US" sz="3000" dirty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/g</a:t>
            </a:r>
            <a:r>
              <a:rPr lang="en-US" sz="3000" dirty="0" smtClean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' </a:t>
            </a:r>
            <a:r>
              <a:rPr lang="en-US" sz="3000" dirty="0" err="1" smtClean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sonosite.sql</a:t>
            </a:r>
            <a:r>
              <a:rPr lang="en-US" sz="3000" dirty="0" smtClean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&gt; </a:t>
            </a:r>
            <a:r>
              <a:rPr lang="en-US" sz="3000" dirty="0" err="1" smtClean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ghost.sql</a:t>
            </a:r>
            <a:endParaRPr lang="en-US" sz="3000" dirty="0">
              <a:latin typeface="Lucida Sans" panose="020B06020305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220200" y="5181600"/>
            <a:ext cx="2743200" cy="1371600"/>
            <a:chOff x="5638800" y="4953000"/>
            <a:chExt cx="2743200" cy="1371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173297"/>
              <a:ext cx="1388786" cy="11513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787" y="4953000"/>
              <a:ext cx="1199213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1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Drop All Tables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63566"/>
            <a:ext cx="451277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Details: </a:t>
            </a:r>
          </a:p>
          <a:p>
            <a:r>
              <a:rPr lang="en-US" sz="3400" dirty="0" smtClean="0"/>
              <a:t>2a.  Empty the database</a:t>
            </a:r>
          </a:p>
          <a:p>
            <a:endParaRPr lang="en-US" sz="3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3840540"/>
            <a:ext cx="8568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mysqldump</a:t>
            </a:r>
            <a:r>
              <a:rPr lang="en-US" sz="32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32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--add-drop-table </a:t>
            </a:r>
            <a:r>
              <a:rPr lang="en-US" sz="32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\</a:t>
            </a:r>
          </a:p>
          <a:p>
            <a:r>
              <a:rPr lang="en-US" sz="32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32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--</a:t>
            </a:r>
            <a:r>
              <a:rPr lang="en-US" sz="32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no-data </a:t>
            </a:r>
            <a:r>
              <a:rPr lang="en-US" sz="32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sonosite</a:t>
            </a:r>
            <a:r>
              <a:rPr lang="en-US" sz="32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\</a:t>
            </a:r>
          </a:p>
          <a:p>
            <a:r>
              <a:rPr lang="en-US" sz="32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32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| </a:t>
            </a:r>
            <a:r>
              <a:rPr lang="en-US" sz="32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grep ^DROP | </a:t>
            </a:r>
            <a:r>
              <a:rPr lang="en-US" sz="32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mysql</a:t>
            </a:r>
            <a:r>
              <a:rPr lang="en-US" sz="32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32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sonosite</a:t>
            </a:r>
            <a:endParaRPr lang="en-US" sz="32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16667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The Problem:</a:t>
            </a:r>
          </a:p>
          <a:p>
            <a:r>
              <a:rPr lang="en-US" sz="4800" i="1" dirty="0" smtClean="0"/>
              <a:t>Hey! You Can't Show That Here!</a:t>
            </a:r>
            <a:endParaRPr lang="en-US" sz="4800" i="1" dirty="0"/>
          </a:p>
        </p:txBody>
      </p:sp>
      <p:sp>
        <p:nvSpPr>
          <p:cNvPr id="3" name="TextBox 2"/>
          <p:cNvSpPr txBox="1"/>
          <p:nvPr/>
        </p:nvSpPr>
        <p:spPr>
          <a:xfrm rot="417569">
            <a:off x="308660" y="3927440"/>
            <a:ext cx="8568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but we need to show it Germany, Spain, and Bolivia!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 rot="21404792">
            <a:off x="771331" y="5223021"/>
            <a:ext cx="684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(and it needs to work in Drupal 7 and Drupal 8)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48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Import the Ghost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63566"/>
            <a:ext cx="490121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Details: </a:t>
            </a:r>
          </a:p>
          <a:p>
            <a:r>
              <a:rPr lang="en-US" sz="3400" dirty="0"/>
              <a:t>3</a:t>
            </a:r>
            <a:r>
              <a:rPr lang="en-US" sz="3400" dirty="0" smtClean="0"/>
              <a:t>.  Re-import the database</a:t>
            </a:r>
          </a:p>
          <a:p>
            <a:endParaRPr lang="en-US" sz="3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3733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mysql</a:t>
            </a:r>
            <a:r>
              <a:rPr lang="en-US" sz="32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32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sonosite</a:t>
            </a:r>
            <a:r>
              <a:rPr lang="en-US" sz="32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</a:t>
            </a:r>
            <a:r>
              <a:rPr lang="en-US" sz="32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ghost.sql</a:t>
            </a:r>
            <a:endParaRPr lang="en-US" sz="32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610878"/>
            <a:ext cx="6134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Import Saved Tables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63566"/>
            <a:ext cx="750199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Details: </a:t>
            </a:r>
          </a:p>
          <a:p>
            <a:r>
              <a:rPr lang="en-US" sz="3400" dirty="0" smtClean="0"/>
              <a:t>3a.  Re-import the tables you saved in 1a.</a:t>
            </a:r>
          </a:p>
          <a:p>
            <a:r>
              <a:rPr lang="en-US" sz="3400" i="1" dirty="0" smtClean="0"/>
              <a:t>     (languages and xml sitemaps tables)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0386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mysql</a:t>
            </a:r>
            <a:r>
              <a:rPr lang="en-US" sz="2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2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sonosite</a:t>
            </a:r>
            <a:r>
              <a:rPr lang="en-US" sz="2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</a:t>
            </a:r>
            <a:r>
              <a:rPr lang="en-US" sz="2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languages.sql</a:t>
            </a:r>
            <a:endParaRPr lang="en-US" sz="260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2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mysql</a:t>
            </a:r>
            <a:r>
              <a:rPr lang="en-US" sz="2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2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sonosite</a:t>
            </a:r>
            <a:r>
              <a:rPr lang="en-US" sz="2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</a:t>
            </a:r>
            <a:r>
              <a:rPr lang="en-US" sz="2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xmlsitemap.sql</a:t>
            </a:r>
            <a:endParaRPr lang="en-US" sz="260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2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mysql</a:t>
            </a:r>
            <a:r>
              <a:rPr lang="en-US" sz="2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2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sonosite</a:t>
            </a:r>
            <a:r>
              <a:rPr lang="en-US" sz="2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</a:t>
            </a:r>
            <a:r>
              <a:rPr lang="en-US" sz="2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xmlsitemap_sitemap.sql</a:t>
            </a:r>
            <a:endParaRPr lang="en-US" sz="2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Define the Ghost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1" y="1690807"/>
            <a:ext cx="838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3b.  In Drupal, add the custom language </a:t>
            </a:r>
            <a:r>
              <a:rPr lang="en-US" sz="3400" b="1" dirty="0" err="1" smtClean="0">
                <a:solidFill>
                  <a:srgbClr val="FFFF00"/>
                </a:solidFill>
              </a:rPr>
              <a:t>en-ak</a:t>
            </a:r>
            <a:r>
              <a:rPr lang="en-US" sz="3400" b="1" dirty="0" smtClean="0">
                <a:solidFill>
                  <a:srgbClr val="FFFF00"/>
                </a:solidFill>
              </a:rPr>
              <a:t/>
            </a:r>
            <a:br>
              <a:rPr lang="en-US" sz="3400" b="1" dirty="0" smtClean="0">
                <a:solidFill>
                  <a:srgbClr val="FFFF00"/>
                </a:solidFill>
              </a:rPr>
            </a:br>
            <a:r>
              <a:rPr lang="en-US" sz="3400" b="1" dirty="0" smtClean="0">
                <a:solidFill>
                  <a:srgbClr val="FFFF00"/>
                </a:solidFill>
              </a:rPr>
              <a:t>       </a:t>
            </a:r>
            <a:r>
              <a:rPr lang="en-US" sz="3400" dirty="0" smtClean="0"/>
              <a:t>set the path prefix to </a:t>
            </a:r>
            <a:r>
              <a:rPr lang="en-US" sz="3400" i="1" dirty="0" smtClean="0"/>
              <a:t>source </a:t>
            </a:r>
          </a:p>
          <a:p>
            <a:r>
              <a:rPr lang="en-US" sz="3400" dirty="0"/>
              <a:t> </a:t>
            </a:r>
            <a:r>
              <a:rPr lang="en-US" sz="3400" dirty="0" smtClean="0"/>
              <a:t>      and the </a:t>
            </a:r>
            <a:r>
              <a:rPr lang="en-US" sz="3400" b="1" dirty="0" smtClean="0">
                <a:solidFill>
                  <a:srgbClr val="FFFF00"/>
                </a:solidFill>
              </a:rPr>
              <a:t>Language Name</a:t>
            </a:r>
            <a:r>
              <a:rPr lang="en-US" sz="3400" dirty="0" smtClean="0"/>
              <a:t> to </a:t>
            </a:r>
            <a:r>
              <a:rPr lang="en-US" sz="3400" b="1" dirty="0" smtClean="0">
                <a:solidFill>
                  <a:srgbClr val="FFFF00"/>
                </a:solidFill>
              </a:rPr>
              <a:t>Source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429000"/>
            <a:ext cx="813435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"/>
            <a:ext cx="21945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No Prefix for </a:t>
            </a:r>
            <a:r>
              <a:rPr lang="en-US" sz="6600" b="1" dirty="0" err="1" smtClean="0">
                <a:solidFill>
                  <a:srgbClr val="FFFF00"/>
                </a:solidFill>
              </a:rPr>
              <a:t>en</a:t>
            </a:r>
            <a:r>
              <a:rPr lang="en-US" sz="6600" b="1" dirty="0" smtClean="0">
                <a:solidFill>
                  <a:srgbClr val="FFFF00"/>
                </a:solidFill>
              </a:rPr>
              <a:t>-us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1" y="1863566"/>
            <a:ext cx="838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Details: </a:t>
            </a:r>
          </a:p>
          <a:p>
            <a:r>
              <a:rPr lang="en-US" sz="3400" dirty="0" smtClean="0"/>
              <a:t>3c.  In MySQL, set the language prefix </a:t>
            </a:r>
          </a:p>
          <a:p>
            <a:r>
              <a:rPr lang="en-US" sz="3400" dirty="0"/>
              <a:t> </a:t>
            </a:r>
            <a:r>
              <a:rPr lang="en-US" sz="3400" dirty="0" smtClean="0"/>
              <a:t>     to '' (an empty string) for </a:t>
            </a:r>
            <a:r>
              <a:rPr lang="en-US" sz="3400" dirty="0" err="1" smtClean="0"/>
              <a:t>en</a:t>
            </a:r>
            <a:r>
              <a:rPr lang="en-US" sz="3400" dirty="0" smtClean="0"/>
              <a:t>-us:</a:t>
            </a:r>
          </a:p>
          <a:p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update languages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='' 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language='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-us</a:t>
            </a:r>
            <a:r>
              <a:rPr lang="en-US" sz="2800" dirty="0"/>
              <a:t>';</a:t>
            </a:r>
          </a:p>
        </p:txBody>
      </p:sp>
    </p:spTree>
    <p:extLst>
      <p:ext uri="{BB962C8B-B14F-4D97-AF65-F5344CB8AC3E}">
        <p14:creationId xmlns:p14="http://schemas.microsoft.com/office/powerpoint/2010/main" val="20568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488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The Ghost and </a:t>
            </a:r>
            <a:r>
              <a:rPr lang="en-US" sz="6600" b="1" dirty="0" err="1" smtClean="0">
                <a:solidFill>
                  <a:srgbClr val="FFFF00"/>
                </a:solidFill>
              </a:rPr>
              <a:t>Lingotek</a:t>
            </a:r>
            <a:endParaRPr lang="en-US" sz="6600" b="1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863566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/>
              <a:t>Lingotek</a:t>
            </a:r>
            <a:r>
              <a:rPr lang="en-US" sz="3400" dirty="0" smtClean="0"/>
              <a:t> expects to receive source </a:t>
            </a:r>
          </a:p>
          <a:p>
            <a:r>
              <a:rPr lang="en-US" sz="3400" dirty="0" smtClean="0"/>
              <a:t>content</a:t>
            </a:r>
            <a:r>
              <a:rPr lang="en-US" sz="3400" dirty="0"/>
              <a:t> </a:t>
            </a:r>
            <a:r>
              <a:rPr lang="en-US" sz="3400" dirty="0" smtClean="0"/>
              <a:t>that is tagged </a:t>
            </a:r>
            <a:r>
              <a:rPr lang="en-US" sz="3400" i="1" dirty="0" err="1" smtClean="0"/>
              <a:t>en</a:t>
            </a:r>
            <a:r>
              <a:rPr lang="en-US" sz="3400" i="1" dirty="0" smtClean="0"/>
              <a:t>-us</a:t>
            </a:r>
            <a:r>
              <a:rPr lang="en-US" sz="3400" dirty="0" smtClean="0"/>
              <a:t>, not </a:t>
            </a:r>
            <a:r>
              <a:rPr lang="en-US" sz="3400" i="1" dirty="0" err="1" smtClean="0"/>
              <a:t>en-ak</a:t>
            </a:r>
            <a:r>
              <a:rPr lang="en-US" sz="3400" dirty="0" smtClean="0"/>
              <a:t>.</a:t>
            </a:r>
          </a:p>
          <a:p>
            <a:endParaRPr lang="en-US" dirty="0"/>
          </a:p>
          <a:p>
            <a:r>
              <a:rPr lang="en-US" sz="3400" dirty="0" smtClean="0"/>
              <a:t>Fix this by updating the </a:t>
            </a:r>
            <a:r>
              <a:rPr lang="en-US" sz="3400" dirty="0" err="1" smtClean="0"/>
              <a:t>Lingotek</a:t>
            </a:r>
            <a:r>
              <a:rPr lang="en-US" sz="3400" dirty="0" smtClean="0"/>
              <a:t> </a:t>
            </a:r>
          </a:p>
          <a:p>
            <a:r>
              <a:rPr lang="en-US" sz="3400" dirty="0" smtClean="0"/>
              <a:t>language mapping table in MySQL:</a:t>
            </a:r>
            <a:endParaRPr lang="en-US" sz="3400" dirty="0"/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update languages 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lingotek_locale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en_US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where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name='Source';</a:t>
            </a:r>
          </a:p>
          <a:p>
            <a:endParaRPr lang="en-US" sz="2000" i="1" dirty="0" smtClean="0"/>
          </a:p>
          <a:p>
            <a:r>
              <a:rPr lang="en-US" sz="2400" i="1" dirty="0" smtClean="0"/>
              <a:t>(when done, be sure to take a backup of the </a:t>
            </a:r>
            <a:r>
              <a:rPr lang="en-US" sz="2400" i="1" dirty="0" smtClean="0">
                <a:solidFill>
                  <a:srgbClr val="FFFF00"/>
                </a:solidFill>
              </a:rPr>
              <a:t>languages</a:t>
            </a:r>
            <a:r>
              <a:rPr lang="en-US" sz="2400" i="1" dirty="0" smtClean="0"/>
              <a:t> table!)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36" y="2057400"/>
            <a:ext cx="1684564" cy="30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rgbClr val="FFFF00"/>
                </a:solidFill>
              </a:rPr>
              <a:t>Translate</a:t>
            </a:r>
            <a:r>
              <a:rPr lang="en-US" sz="6600" b="1" dirty="0" smtClean="0">
                <a:solidFill>
                  <a:srgbClr val="FFFF00"/>
                </a:solidFill>
              </a:rPr>
              <a:t> to US-English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63566"/>
            <a:ext cx="81533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3400" dirty="0" smtClean="0"/>
              <a:t>"</a:t>
            </a:r>
            <a:r>
              <a:rPr lang="en-US" sz="3400" i="1" dirty="0" smtClean="0"/>
              <a:t>Translate</a:t>
            </a:r>
            <a:r>
              <a:rPr lang="en-US" sz="3400" dirty="0" smtClean="0"/>
              <a:t>" all </a:t>
            </a:r>
            <a:r>
              <a:rPr lang="en-US" sz="3400" dirty="0" err="1" smtClean="0"/>
              <a:t>en</a:t>
            </a:r>
            <a:r>
              <a:rPr lang="en-US" sz="3400" dirty="0" smtClean="0"/>
              <a:t>-AK content to </a:t>
            </a:r>
            <a:r>
              <a:rPr lang="en-US" sz="3400" dirty="0" err="1" smtClean="0"/>
              <a:t>en</a:t>
            </a:r>
            <a:r>
              <a:rPr lang="en-US" sz="3400" dirty="0" smtClean="0"/>
              <a:t>-US</a:t>
            </a:r>
          </a:p>
          <a:p>
            <a:pPr marL="514350" indent="-514350">
              <a:buAutoNum type="arabicPeriod" startAt="4"/>
            </a:pPr>
            <a:endParaRPr lang="en-US" sz="3400" dirty="0"/>
          </a:p>
          <a:p>
            <a:r>
              <a:rPr lang="en-US" sz="3400" dirty="0" smtClean="0"/>
              <a:t>Originally, we used TMGMT </a:t>
            </a:r>
          </a:p>
          <a:p>
            <a:r>
              <a:rPr lang="en-US" sz="3400" dirty="0" smtClean="0"/>
              <a:t>and wrote a </a:t>
            </a:r>
            <a:r>
              <a:rPr lang="en-US" sz="3400" i="1" dirty="0" smtClean="0"/>
              <a:t>pass-through</a:t>
            </a:r>
            <a:r>
              <a:rPr lang="en-US" sz="3400" dirty="0" smtClean="0"/>
              <a:t> </a:t>
            </a:r>
          </a:p>
          <a:p>
            <a:r>
              <a:rPr lang="en-US" sz="3400" dirty="0" smtClean="0"/>
              <a:t>translator plugin that simply </a:t>
            </a:r>
          </a:p>
          <a:p>
            <a:r>
              <a:rPr lang="en-US" sz="3400" dirty="0" smtClean="0"/>
              <a:t>copied </a:t>
            </a:r>
            <a:r>
              <a:rPr lang="en-US" sz="3400" dirty="0" err="1" smtClean="0"/>
              <a:t>en-ak</a:t>
            </a:r>
            <a:r>
              <a:rPr lang="en-US" sz="3400" dirty="0" smtClean="0"/>
              <a:t> content to </a:t>
            </a:r>
            <a:r>
              <a:rPr lang="en-US" sz="3400" dirty="0" err="1" smtClean="0"/>
              <a:t>en</a:t>
            </a:r>
            <a:r>
              <a:rPr lang="en-US" sz="3400" dirty="0" smtClean="0"/>
              <a:t>-us</a:t>
            </a:r>
          </a:p>
          <a:p>
            <a:endParaRPr lang="en-US" dirty="0"/>
          </a:p>
          <a:p>
            <a:r>
              <a:rPr lang="en-US" sz="3400" i="1" dirty="0" smtClean="0"/>
              <a:t>It took 2-4 days to manually</a:t>
            </a:r>
          </a:p>
          <a:p>
            <a:r>
              <a:rPr lang="en-US" sz="3400" i="1" dirty="0" smtClean="0"/>
              <a:t>translate the entire 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56" y="3352800"/>
            <a:ext cx="2656813" cy="26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TMGMT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63566"/>
            <a:ext cx="8153399" cy="475514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3400" dirty="0" smtClean="0"/>
              <a:t>We contacted Miro </a:t>
            </a:r>
            <a:r>
              <a:rPr lang="en-US" sz="3400" dirty="0" err="1" smtClean="0"/>
              <a:t>Dietiker</a:t>
            </a:r>
            <a:r>
              <a:rPr lang="en-US" sz="3400" dirty="0" smtClean="0"/>
              <a:t>, one of the creators of TMGMT, and asked if there a </a:t>
            </a:r>
            <a:r>
              <a:rPr lang="en-US" sz="3400" i="1" dirty="0" err="1" smtClean="0"/>
              <a:t>tmgmt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drush</a:t>
            </a:r>
            <a:r>
              <a:rPr lang="en-US" sz="3400" i="1" dirty="0" smtClean="0"/>
              <a:t> </a:t>
            </a:r>
            <a:r>
              <a:rPr lang="en-US" sz="3400" dirty="0" smtClean="0"/>
              <a:t>command that might automate the process.</a:t>
            </a:r>
          </a:p>
          <a:p>
            <a:endParaRPr lang="en-US" sz="3400" dirty="0"/>
          </a:p>
          <a:p>
            <a:r>
              <a:rPr lang="en-US" sz="3400" dirty="0" smtClean="0"/>
              <a:t>Miro suggested that a dedicated script that copied </a:t>
            </a:r>
            <a:r>
              <a:rPr lang="en-US" sz="3400" dirty="0" smtClean="0">
                <a:solidFill>
                  <a:srgbClr val="FFFF00"/>
                </a:solidFill>
              </a:rPr>
              <a:t>field-to-field</a:t>
            </a:r>
            <a:r>
              <a:rPr lang="en-US" sz="3400" dirty="0" smtClean="0"/>
              <a:t> would be a </a:t>
            </a:r>
            <a:r>
              <a:rPr lang="en-US" sz="3400" i="1" dirty="0" smtClean="0"/>
              <a:t>much</a:t>
            </a:r>
            <a:r>
              <a:rPr lang="en-US" sz="3400" dirty="0" smtClean="0"/>
              <a:t> better approach. </a:t>
            </a:r>
          </a:p>
          <a:p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6219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r="-4110"/>
          <a:stretch/>
        </p:blipFill>
        <p:spPr>
          <a:xfrm>
            <a:off x="-609600" y="0"/>
            <a:ext cx="11125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495961"/>
            <a:ext cx="244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GREAT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IDEA!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4070" y="5562600"/>
            <a:ext cx="2878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THANK YOU</a:t>
            </a:r>
          </a:p>
          <a:p>
            <a:r>
              <a:rPr lang="en-US" sz="3200" i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MIRO</a:t>
            </a:r>
            <a:endParaRPr lang="en-US" sz="3200" i="1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Copy Field-to-Field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63566"/>
            <a:ext cx="81533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400" dirty="0"/>
          </a:p>
          <a:p>
            <a:r>
              <a:rPr lang="en-US" sz="3400" dirty="0" smtClean="0"/>
              <a:t>So we generated a list of the fields that would be affected by an </a:t>
            </a:r>
            <a:r>
              <a:rPr lang="en-US" sz="3400" i="1" dirty="0" err="1" smtClean="0">
                <a:solidFill>
                  <a:srgbClr val="FFFF00"/>
                </a:solidFill>
              </a:rPr>
              <a:t>en-ak</a:t>
            </a:r>
            <a:r>
              <a:rPr lang="en-US" sz="3400" i="1" dirty="0" smtClean="0">
                <a:solidFill>
                  <a:srgbClr val="FFFF00"/>
                </a:solidFill>
              </a:rPr>
              <a:t> to </a:t>
            </a:r>
            <a:r>
              <a:rPr lang="en-US" sz="3400" i="1" dirty="0" err="1" smtClean="0">
                <a:solidFill>
                  <a:srgbClr val="FFFF00"/>
                </a:solidFill>
              </a:rPr>
              <a:t>en</a:t>
            </a:r>
            <a:r>
              <a:rPr lang="en-US" sz="3400" i="1" dirty="0" smtClean="0">
                <a:solidFill>
                  <a:srgbClr val="FFFF00"/>
                </a:solidFill>
              </a:rPr>
              <a:t>-us</a:t>
            </a:r>
            <a:r>
              <a:rPr lang="en-US" sz="3400" i="1" dirty="0" smtClean="0"/>
              <a:t> </a:t>
            </a:r>
            <a:r>
              <a:rPr lang="en-US" sz="3400" dirty="0" smtClean="0"/>
              <a:t>translation, and began building a script to do the copying.</a:t>
            </a:r>
          </a:p>
        </p:txBody>
      </p:sp>
    </p:spTree>
    <p:extLst>
      <p:ext uri="{BB962C8B-B14F-4D97-AF65-F5344CB8AC3E}">
        <p14:creationId xmlns:p14="http://schemas.microsoft.com/office/powerpoint/2010/main" val="17979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Finding the Fields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63566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We created a very simple Basic Page, </a:t>
            </a:r>
          </a:p>
          <a:p>
            <a:r>
              <a:rPr lang="en-US" sz="3400" dirty="0" smtClean="0"/>
              <a:t>then took XML database dumps </a:t>
            </a:r>
          </a:p>
          <a:p>
            <a:r>
              <a:rPr lang="en-US" sz="3400" dirty="0" smtClean="0"/>
              <a:t>before and after translation. </a:t>
            </a:r>
            <a:endParaRPr lang="en-US" sz="3400" dirty="0"/>
          </a:p>
          <a:p>
            <a:endParaRPr lang="en-US" sz="3400" dirty="0" smtClean="0"/>
          </a:p>
          <a:p>
            <a:r>
              <a:rPr lang="en-US" sz="3400" dirty="0" smtClean="0"/>
              <a:t>Comparing the two dumps quickly revealed the affected fields. (</a:t>
            </a:r>
            <a:r>
              <a:rPr lang="en-US" sz="3400" i="1" dirty="0" smtClean="0"/>
              <a:t>then repeat for each type</a:t>
            </a:r>
            <a:r>
              <a:rPr lang="en-US" sz="3400" dirty="0" smtClean="0"/>
              <a:t>) </a:t>
            </a:r>
          </a:p>
          <a:p>
            <a:endParaRPr lang="en-US" sz="3400" dirty="0"/>
          </a:p>
          <a:p>
            <a:r>
              <a:rPr lang="en-US" sz="3200" dirty="0" smtClean="0"/>
              <a:t>See</a:t>
            </a:r>
            <a:r>
              <a:rPr lang="en-US" sz="3200" i="1" dirty="0" smtClean="0"/>
              <a:t> github.com/</a:t>
            </a:r>
            <a:r>
              <a:rPr lang="en-US" sz="3200" i="1" dirty="0" err="1" smtClean="0"/>
              <a:t>nightbeacons</a:t>
            </a:r>
            <a:r>
              <a:rPr lang="en-US" sz="3200" i="1" dirty="0" smtClean="0"/>
              <a:t>/</a:t>
            </a:r>
            <a:r>
              <a:rPr lang="en-US" sz="3200" i="1" dirty="0" err="1" smtClean="0"/>
              <a:t>Expecto_Patronum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3688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FUJIFILM SonoSite manufactures medical devices that are sold around the world.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3" y="2755998"/>
            <a:ext cx="2447823" cy="2496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5">
            <a:off x="741352" y="2207757"/>
            <a:ext cx="19431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628">
            <a:off x="6237838" y="1912613"/>
            <a:ext cx="2451652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186">
            <a:off x="5438517" y="4996116"/>
            <a:ext cx="1889874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95800"/>
            <a:ext cx="1892149" cy="189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Field-to-Field Script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81200"/>
            <a:ext cx="81533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/>
              <a:t>The rest was simple . . .</a:t>
            </a:r>
          </a:p>
          <a:p>
            <a:endParaRPr lang="en-US" dirty="0"/>
          </a:p>
          <a:p>
            <a:r>
              <a:rPr lang="en-US" sz="3400" dirty="0" smtClean="0"/>
              <a:t>For every field in our list: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SELECT all rows WHERE language='</a:t>
            </a:r>
            <a:r>
              <a:rPr lang="en-US" sz="3400" dirty="0" err="1" smtClean="0"/>
              <a:t>en-ak</a:t>
            </a:r>
            <a:r>
              <a:rPr lang="en-US" sz="3400" dirty="0" smtClean="0"/>
              <a:t>'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Make a temporary copy of that row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Change the copy's language to '</a:t>
            </a:r>
            <a:r>
              <a:rPr lang="en-US" sz="3400" dirty="0" err="1" smtClean="0"/>
              <a:t>en</a:t>
            </a:r>
            <a:r>
              <a:rPr lang="en-US" sz="3400" dirty="0" smtClean="0"/>
              <a:t>-us'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INSERT it into the DB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07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Cleaning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77973"/>
            <a:ext cx="8229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/>
              <a:t>And a few minor tweaks to make it perfect:</a:t>
            </a:r>
          </a:p>
          <a:p>
            <a:endParaRPr lang="en-US" dirty="0"/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users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language='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-us'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language='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en-ak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url_alias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language='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-us'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source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'user' AND language='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en-ak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entity_translation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source='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en-ak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language != 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en-ak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6934"/>
            <a:ext cx="3124200" cy="15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Cleaning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77973"/>
            <a:ext cx="5029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/>
              <a:t>Simplify 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/>
              <a:t>Enable blocks for </a:t>
            </a:r>
            <a:r>
              <a:rPr lang="en-US" sz="3400" dirty="0" err="1" smtClean="0"/>
              <a:t>en</a:t>
            </a:r>
            <a:r>
              <a:rPr lang="en-US" sz="3400" dirty="0" smtClean="0"/>
              <a:t>-us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/>
              <a:t>Remove custom 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/>
              <a:t>Check DB for missed dependencies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 smtClean="0"/>
              <a:t>Remove that checkbox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16904"/>
            <a:ext cx="3429000" cy="49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Securing The Ghost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1" y="1863566"/>
            <a:ext cx="838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Details: </a:t>
            </a:r>
          </a:p>
          <a:p>
            <a:r>
              <a:rPr lang="en-US" sz="3400" dirty="0" smtClean="0"/>
              <a:t>Add </a:t>
            </a:r>
            <a:r>
              <a:rPr lang="en-US" sz="3400" i="1" dirty="0" err="1" smtClean="0"/>
              <a:t>path_access</a:t>
            </a:r>
            <a:r>
              <a:rPr lang="en-US" sz="3400" dirty="0" smtClean="0"/>
              <a:t> and </a:t>
            </a:r>
            <a:r>
              <a:rPr lang="en-US" sz="3400" i="1" dirty="0" err="1" smtClean="0"/>
              <a:t>language_access</a:t>
            </a:r>
            <a:r>
              <a:rPr lang="en-US" sz="3400" dirty="0" smtClean="0"/>
              <a:t> modules. Make sure everyone can see </a:t>
            </a:r>
            <a:r>
              <a:rPr lang="en-US" sz="3400" dirty="0" err="1" smtClean="0">
                <a:solidFill>
                  <a:srgbClr val="FFFF00"/>
                </a:solidFill>
              </a:rPr>
              <a:t>en</a:t>
            </a:r>
            <a:r>
              <a:rPr lang="en-US" sz="3400" dirty="0" smtClean="0">
                <a:solidFill>
                  <a:srgbClr val="FFFF00"/>
                </a:solidFill>
              </a:rPr>
              <a:t>-us</a:t>
            </a:r>
            <a:r>
              <a:rPr lang="en-US" sz="3400" dirty="0" smtClean="0"/>
              <a:t>, but only admins and content creators can </a:t>
            </a:r>
          </a:p>
          <a:p>
            <a:r>
              <a:rPr lang="en-US" sz="3400" dirty="0" smtClean="0"/>
              <a:t>access </a:t>
            </a:r>
            <a:r>
              <a:rPr lang="en-US" sz="3400" dirty="0" smtClean="0">
                <a:solidFill>
                  <a:srgbClr val="FFFF00"/>
                </a:solidFill>
              </a:rPr>
              <a:t>/source/*</a:t>
            </a:r>
          </a:p>
          <a:p>
            <a:endParaRPr lang="en-US" sz="3400" dirty="0">
              <a:solidFill>
                <a:srgbClr val="FFFF00"/>
              </a:solidFill>
            </a:endParaRPr>
          </a:p>
          <a:p>
            <a:r>
              <a:rPr lang="en-US" sz="3400" dirty="0" smtClean="0"/>
              <a:t>       Also, be sure robots.txt </a:t>
            </a:r>
          </a:p>
          <a:p>
            <a:r>
              <a:rPr lang="en-US" sz="3400" dirty="0"/>
              <a:t> </a:t>
            </a:r>
            <a:r>
              <a:rPr lang="en-US" sz="3400" dirty="0" smtClean="0"/>
              <a:t>     disallows /source/</a:t>
            </a:r>
          </a:p>
          <a:p>
            <a:r>
              <a:rPr lang="en-US" sz="3400" dirty="0" smtClean="0"/>
              <a:t> </a:t>
            </a:r>
            <a:endParaRPr lang="en-US" sz="3400" b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96000"/>
            <a:ext cx="333632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Using the Ghost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" y="1863567"/>
            <a:ext cx="78028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The </a:t>
            </a:r>
            <a:r>
              <a:rPr lang="en-US" sz="3400" i="1" dirty="0" smtClean="0"/>
              <a:t>Ghost</a:t>
            </a:r>
            <a:r>
              <a:rPr lang="en-US" sz="3400" dirty="0" smtClean="0"/>
              <a:t> worked well. It was now simple to enable and disable </a:t>
            </a:r>
            <a:r>
              <a:rPr lang="en-US" sz="3400" i="1" dirty="0" smtClean="0"/>
              <a:t>any</a:t>
            </a:r>
            <a:r>
              <a:rPr lang="en-US" sz="3400" dirty="0" smtClean="0"/>
              <a:t> translation.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43250"/>
            <a:ext cx="506862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Building on the Ghost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1" y="1863566"/>
            <a:ext cx="838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But with nine major product lines, 21 locales, and product availabilities that change by the week; keeping the sites current was still pretty challenging.  Even with the Ghost.</a:t>
            </a:r>
          </a:p>
        </p:txBody>
      </p:sp>
      <p:sp>
        <p:nvSpPr>
          <p:cNvPr id="4" name="TextBox 3"/>
          <p:cNvSpPr txBox="1"/>
          <p:nvPr/>
        </p:nvSpPr>
        <p:spPr>
          <a:xfrm rot="20615547">
            <a:off x="608929" y="4429969"/>
            <a:ext cx="2908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What products are 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available in Brazil</a:t>
            </a:r>
            <a:r>
              <a:rPr lang="en-US" sz="2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673176">
            <a:off x="4860787" y="4285515"/>
            <a:ext cx="3415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Where can I talk about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 the </a:t>
            </a:r>
            <a:r>
              <a:rPr lang="en-US" sz="2800" i="1" dirty="0" err="1" smtClean="0">
                <a:solidFill>
                  <a:srgbClr val="FFFF00"/>
                </a:solidFill>
              </a:rPr>
              <a:t>iViz</a:t>
            </a:r>
            <a:r>
              <a:rPr lang="en-US" sz="2800" i="1" dirty="0" smtClean="0">
                <a:solidFill>
                  <a:srgbClr val="FFFF00"/>
                </a:solidFill>
              </a:rPr>
              <a:t> product</a:t>
            </a:r>
            <a:r>
              <a:rPr lang="en-US" sz="2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9877">
            <a:off x="2548272" y="5383855"/>
            <a:ext cx="5127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Which products can be mentioned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in which countries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7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Product Control Panel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2" y="1891699"/>
            <a:ext cx="8466578" cy="3975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2" y="4419600"/>
            <a:ext cx="3609701" cy="4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Product Control Panel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49" y="1752600"/>
            <a:ext cx="5322302" cy="43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Building on the Ghost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1" y="1524000"/>
            <a:ext cx="838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/>
              <a:t>We need to write about our products in our blog posts and our Evidence pages.</a:t>
            </a:r>
          </a:p>
          <a:p>
            <a:endParaRPr lang="en-US" sz="2000" dirty="0"/>
          </a:p>
          <a:p>
            <a:r>
              <a:rPr lang="en-US" sz="3400" i="1" dirty="0" smtClean="0"/>
              <a:t>But it's a nightmare to remember where each product reference occurred, and to edit each translation whenever a product's status changes.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11" y="4724400"/>
            <a:ext cx="1897089" cy="1836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365213">
            <a:off x="2670675" y="5924818"/>
            <a:ext cx="6028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You can't talk about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US, Brazil, or China!</a:t>
            </a:r>
            <a:endParaRPr lang="en-US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303078"/>
            <a:ext cx="5596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Today you can mention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Canada and Japan</a:t>
            </a:r>
            <a:endParaRPr lang="en-US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267714">
            <a:off x="2418660" y="4698765"/>
            <a:ext cx="4690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Never mention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PQRS</a:t>
            </a:r>
            <a: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Italy or Germany</a:t>
            </a:r>
            <a:endParaRPr lang="en-US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352800" cy="4075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" y="533401"/>
            <a:ext cx="826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Building on the Ghost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876800"/>
            <a:ext cx="1581150" cy="1581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5791200"/>
            <a:ext cx="37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but I don't </a:t>
            </a:r>
            <a:r>
              <a:rPr lang="en-US" sz="2000" i="1" dirty="0">
                <a:solidFill>
                  <a:srgbClr val="FFFF00"/>
                </a:solidFill>
                <a:latin typeface="Comic Sans MS" panose="030F0702030302020204" pitchFamily="66" charset="0"/>
              </a:rPr>
              <a:t>s</a:t>
            </a:r>
            <a:r>
              <a:rPr lang="en-US" sz="2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peak any Korean!</a:t>
            </a:r>
            <a:endParaRPr lang="en-US" sz="2000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1897089" cy="1836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2356366"/>
            <a:ext cx="3479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remove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b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all Korean pages</a:t>
            </a:r>
            <a:endParaRPr lang="en-US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201" y="533400"/>
            <a:ext cx="841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regulatory </a:t>
            </a:r>
            <a:r>
              <a:rPr lang="en-US" sz="3200" dirty="0"/>
              <a:t>restrictions forbid SonoSite from publishing </a:t>
            </a:r>
            <a:r>
              <a:rPr lang="en-US" sz="3200" dirty="0" smtClean="0"/>
              <a:t>sales information </a:t>
            </a:r>
            <a:r>
              <a:rPr lang="en-US" sz="3200" dirty="0"/>
              <a:t>about a device until </a:t>
            </a:r>
            <a:r>
              <a:rPr lang="en-US" sz="3200" dirty="0" smtClean="0"/>
              <a:t>it has been approved for sale </a:t>
            </a:r>
            <a:r>
              <a:rPr lang="en-US" sz="3200" dirty="0"/>
              <a:t>in </a:t>
            </a:r>
            <a:r>
              <a:rPr lang="en-US" sz="3200" dirty="0" smtClean="0"/>
              <a:t>that country.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3" y="2755998"/>
            <a:ext cx="2447823" cy="2496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5">
            <a:off x="741352" y="2207757"/>
            <a:ext cx="19431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628">
            <a:off x="6237838" y="1912613"/>
            <a:ext cx="2451652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186">
            <a:off x="5438517" y="4996116"/>
            <a:ext cx="1889874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95800"/>
            <a:ext cx="1892149" cy="189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8176" y="2614954"/>
            <a:ext cx="614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>
                    <a:alpha val="90000"/>
                  </a:srgbClr>
                </a:solidFill>
                <a:effectLst>
                  <a:glow rad="127000">
                    <a:srgbClr val="FFFF00">
                      <a:alpha val="40000"/>
                    </a:srgbClr>
                  </a:glow>
                </a:effectLst>
                <a:latin typeface="Bahnschrift" panose="020B0502040204020203" pitchFamily="34" charset="0"/>
              </a:rPr>
              <a:t>X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>
                  <a:alpha val="90000"/>
                </a:srgbClr>
              </a:solidFill>
              <a:effectLst>
                <a:glow rad="127000">
                  <a:srgbClr val="FFFF00">
                    <a:alpha val="40000"/>
                  </a:srgbClr>
                </a:glo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2027" y="3951769"/>
            <a:ext cx="614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>
                    <a:alpha val="90000"/>
                  </a:srgbClr>
                </a:solidFill>
                <a:effectLst>
                  <a:glow rad="127000">
                    <a:srgbClr val="FFFF00">
                      <a:alpha val="40000"/>
                    </a:srgbClr>
                  </a:glow>
                </a:effectLst>
                <a:latin typeface="Bahnschrift" panose="020B0502040204020203" pitchFamily="34" charset="0"/>
              </a:rPr>
              <a:t>X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>
                  <a:alpha val="90000"/>
                </a:srgbClr>
              </a:solidFill>
              <a:effectLst>
                <a:glow rad="127000">
                  <a:srgbClr val="FFFF00">
                    <a:alpha val="40000"/>
                  </a:srgbClr>
                </a:glow>
              </a:effectLst>
              <a:latin typeface="Bahnschrif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366" y="4484274"/>
            <a:ext cx="62794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Expanding the Control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52" y="1447800"/>
            <a:ext cx="5030497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5" y="4343400"/>
            <a:ext cx="3993779" cy="2109788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2335285">
            <a:off x="3695966" y="3819379"/>
            <a:ext cx="424323" cy="514645"/>
          </a:xfrm>
          <a:prstGeom prst="down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45637" y="3809875"/>
            <a:ext cx="2726763" cy="2651584"/>
            <a:chOff x="5045637" y="3809875"/>
            <a:chExt cx="2726763" cy="26515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268" y="4385879"/>
              <a:ext cx="2497132" cy="2075580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>
            <a:xfrm rot="19318258">
              <a:off x="5045637" y="3809875"/>
              <a:ext cx="424323" cy="514645"/>
            </a:xfrm>
            <a:prstGeom prst="downArrow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5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Generated CSS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99" y="1676400"/>
            <a:ext cx="5900603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5480447"/>
            <a:ext cx="60853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Snippet of the generated CSS file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766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Use </a:t>
            </a:r>
            <a:r>
              <a:rPr lang="en-US" sz="4800" b="1" smtClean="0">
                <a:solidFill>
                  <a:srgbClr val="FFFF00"/>
                </a:solidFill>
              </a:rPr>
              <a:t>in Drupal</a:t>
            </a:r>
            <a:endParaRPr lang="en-US" sz="4800" b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36" y="1371600"/>
            <a:ext cx="6146464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36" y="3909697"/>
            <a:ext cx="5791200" cy="249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75382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Original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97532"/>
            <a:ext cx="152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Translated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533401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Use </a:t>
            </a:r>
            <a:r>
              <a:rPr lang="en-US" sz="4800" b="1" smtClean="0">
                <a:solidFill>
                  <a:srgbClr val="FFFF00"/>
                </a:solidFill>
              </a:rPr>
              <a:t>in Drupal</a:t>
            </a:r>
            <a:endParaRPr lang="en-US" sz="4800" b="1" dirty="0" smtClean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19" y="1524000"/>
            <a:ext cx="4188667" cy="3463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306437" cy="3463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626" y="5286527"/>
            <a:ext cx="4104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Translation </a:t>
            </a:r>
            <a:r>
              <a:rPr lang="en-US" sz="2800" dirty="0">
                <a:solidFill>
                  <a:srgbClr val="FFFF00"/>
                </a:solidFill>
              </a:rPr>
              <a:t>with Edge II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CSS "turned off"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3236402">
            <a:off x="7621357" y="4809615"/>
            <a:ext cx="792392" cy="457200"/>
          </a:xfrm>
          <a:prstGeom prst="leftArrow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94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35026" y="5286527"/>
            <a:ext cx="4104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Translation </a:t>
            </a:r>
            <a:r>
              <a:rPr lang="en-US" sz="2800" dirty="0">
                <a:solidFill>
                  <a:srgbClr val="FFFF00"/>
                </a:solidFill>
              </a:rPr>
              <a:t>with Edge II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CSS "turned on"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"/>
            <a:ext cx="5867400" cy="3667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0"/>
            <a:ext cx="87630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Kristen Pol, Aimee Hannaford, and Adam Bergstein -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Hook42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Miro </a:t>
            </a:r>
            <a:r>
              <a:rPr lang="en-US" sz="2400" dirty="0" err="1" smtClean="0">
                <a:solidFill>
                  <a:srgbClr val="FFFF00"/>
                </a:solidFill>
              </a:rPr>
              <a:t>Dietiker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- </a:t>
            </a:r>
            <a:r>
              <a:rPr lang="en-US" sz="2400" i="1" dirty="0" smtClean="0">
                <a:solidFill>
                  <a:srgbClr val="FFFF00"/>
                </a:solidFill>
              </a:rPr>
              <a:t>TMGMT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Damon Logan - </a:t>
            </a:r>
            <a:r>
              <a:rPr lang="en-US" sz="2400" i="1" dirty="0" smtClean="0">
                <a:solidFill>
                  <a:srgbClr val="FFFF00"/>
                </a:solidFill>
              </a:rPr>
              <a:t>FUJIFILM SonoSite</a:t>
            </a:r>
            <a:endParaRPr lang="en-US" sz="2400" i="1" dirty="0" smtClean="0">
              <a:solidFill>
                <a:srgbClr val="FFFF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Clark Fuller and the Engineering staff - </a:t>
            </a:r>
            <a:r>
              <a:rPr lang="en-US" sz="2400" i="1" dirty="0" err="1" smtClean="0">
                <a:solidFill>
                  <a:srgbClr val="FFFF00"/>
                </a:solidFill>
              </a:rPr>
              <a:t>Lingotek</a:t>
            </a:r>
            <a:endParaRPr lang="en-US" sz="2400" i="1" dirty="0" smtClean="0">
              <a:solidFill>
                <a:srgbClr val="FFFF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Juan Luna, </a:t>
            </a:r>
            <a:r>
              <a:rPr lang="en-US" sz="2400" dirty="0" err="1" smtClean="0">
                <a:solidFill>
                  <a:srgbClr val="FFFF00"/>
                </a:solidFill>
              </a:rPr>
              <a:t>Gowoon</a:t>
            </a:r>
            <a:r>
              <a:rPr lang="en-US" sz="2400" dirty="0" smtClean="0">
                <a:solidFill>
                  <a:srgbClr val="FFFF00"/>
                </a:solidFill>
              </a:rPr>
              <a:t> Kim, and Adrian Cohn - </a:t>
            </a:r>
            <a:r>
              <a:rPr lang="en-US" sz="2400" i="1" dirty="0" err="1" smtClean="0">
                <a:solidFill>
                  <a:srgbClr val="FFFF00"/>
                </a:solidFill>
              </a:rPr>
              <a:t>Smartling</a:t>
            </a:r>
            <a:endParaRPr lang="en-US" sz="2400" i="1" dirty="0" smtClean="0">
              <a:solidFill>
                <a:srgbClr val="FFFF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Tony Murrow - </a:t>
            </a:r>
            <a:r>
              <a:rPr lang="en-US" sz="2400" i="1" dirty="0" smtClean="0">
                <a:solidFill>
                  <a:srgbClr val="FFFF00"/>
                </a:solidFill>
              </a:rPr>
              <a:t>Little Island LLC</a:t>
            </a:r>
          </a:p>
        </p:txBody>
      </p:sp>
    </p:spTree>
    <p:extLst>
      <p:ext uri="{BB962C8B-B14F-4D97-AF65-F5344CB8AC3E}">
        <p14:creationId xmlns:p14="http://schemas.microsoft.com/office/powerpoint/2010/main" val="42563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-10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117679" cy="348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66800" y="2808744"/>
            <a:ext cx="6989414" cy="2677656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Fujifilm SonoSite is the global leader in 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point-of-care ultrasound.</a:t>
            </a:r>
          </a:p>
          <a:p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We operate a suite of Drupal-based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roduct sites, educational sites, and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eb-based apps.</a:t>
            </a:r>
            <a:endParaRPr lang="en-US" sz="2800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0" y="609600"/>
            <a:ext cx="5638800" cy="1100254"/>
            <a:chOff x="1524000" y="960091"/>
            <a:chExt cx="6248400" cy="12192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960091"/>
              <a:ext cx="6248400" cy="12192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265456"/>
              <a:ext cx="5029200" cy="608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0" y="2404214"/>
            <a:ext cx="6973432" cy="3486716"/>
          </a:xfrm>
          <a:prstGeom prst="rect">
            <a:avLst/>
          </a:prstGeom>
          <a:pattFill prst="dashVert">
            <a:fgClr>
              <a:srgbClr val="FFFF00"/>
            </a:fgClr>
            <a:bgClr>
              <a:schemeClr val="bg1"/>
            </a:bgClr>
          </a:patt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66800" y="2404170"/>
            <a:ext cx="6981421" cy="3539430"/>
          </a:xfrm>
          <a:prstGeom prst="rect">
            <a:avLst/>
          </a:prstGeom>
          <a:solidFill>
            <a:schemeClr val="accent4">
              <a:alpha val="43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457200" rIns="457200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From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jungles of Panama to the mountains of Nepal, our Global Health Program helps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bring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portable ultrasound to patients and institutions that don't have access to medical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imaging.  </a:t>
            </a:r>
          </a:p>
          <a:p>
            <a:endParaRPr lang="en-US" sz="2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0" y="609600"/>
            <a:ext cx="5638800" cy="1100254"/>
            <a:chOff x="1524000" y="960091"/>
            <a:chExt cx="6248400" cy="12192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960091"/>
              <a:ext cx="6248400" cy="12192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265456"/>
              <a:ext cx="5029200" cy="608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0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752600"/>
            <a:ext cx="323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1499"/>
            <a:ext cx="2222222" cy="39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944" y="651808"/>
            <a:ext cx="5262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Charles Jackson</a:t>
            </a:r>
          </a:p>
          <a:p>
            <a:r>
              <a:rPr lang="en-US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Charles.Jackson@fujifilm.com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Senior Web Manager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Fujifilm SonoSite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944" y="2895600"/>
            <a:ext cx="792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Since 1992, I’ve built enterprise web sites for Fortune 100 companies, government agencies, and small businesses.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304800"/>
            <a:ext cx="188595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19" y="4555290"/>
            <a:ext cx="1733550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60" y="4525524"/>
            <a:ext cx="1793081" cy="896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45" y="5625584"/>
            <a:ext cx="1676400" cy="85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619649"/>
            <a:ext cx="2306428" cy="738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2" y="5610359"/>
            <a:ext cx="1463920" cy="866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77" y="5585103"/>
            <a:ext cx="1150298" cy="938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16" y="5503512"/>
            <a:ext cx="1101395" cy="11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201" y="533400"/>
            <a:ext cx="841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Drupal's ability to unpublish translated content </a:t>
            </a:r>
            <a:r>
              <a:rPr lang="en-US" sz="3200" dirty="0" smtClean="0"/>
              <a:t>often makes </a:t>
            </a:r>
            <a:r>
              <a:rPr lang="en-US" sz="3200" dirty="0"/>
              <a:t>it a good choice </a:t>
            </a:r>
            <a:r>
              <a:rPr lang="en-US" sz="3200" dirty="0" smtClean="0"/>
              <a:t>for </a:t>
            </a:r>
            <a:r>
              <a:rPr lang="en-US" sz="3200" dirty="0"/>
              <a:t>showing </a:t>
            </a:r>
            <a:r>
              <a:rPr lang="en-US" sz="3200" i="1" dirty="0" smtClean="0"/>
              <a:t>approved</a:t>
            </a:r>
            <a:r>
              <a:rPr lang="en-US" sz="3200" dirty="0" smtClean="0"/>
              <a:t> translations, </a:t>
            </a:r>
            <a:r>
              <a:rPr lang="en-US" sz="3200" dirty="0"/>
              <a:t>while hiding </a:t>
            </a:r>
            <a:r>
              <a:rPr lang="en-US" sz="3200" dirty="0" smtClean="0"/>
              <a:t>the </a:t>
            </a:r>
            <a:r>
              <a:rPr lang="en-US" sz="3200" i="1" dirty="0" smtClean="0"/>
              <a:t>pending</a:t>
            </a:r>
            <a:r>
              <a:rPr lang="en-US" sz="3200" dirty="0" smtClean="0"/>
              <a:t> ones . . 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7600"/>
            <a:ext cx="1892149" cy="18921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91000" y="3284932"/>
            <a:ext cx="2536739" cy="2637483"/>
            <a:chOff x="3142027" y="2614954"/>
            <a:chExt cx="2536739" cy="26374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943" y="2755998"/>
              <a:ext cx="2447823" cy="24964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48176" y="2614954"/>
              <a:ext cx="6144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n>
                    <a:solidFill>
                      <a:schemeClr val="tx1"/>
                    </a:solidFill>
                  </a:ln>
                  <a:solidFill>
                    <a:srgbClr val="FF0000">
                      <a:alpha val="90000"/>
                    </a:srgbClr>
                  </a:solidFill>
                  <a:effectLst>
                    <a:glow rad="127000">
                      <a:srgbClr val="FFFF00">
                        <a:alpha val="40000"/>
                      </a:srgbClr>
                    </a:glow>
                  </a:effectLst>
                  <a:latin typeface="Bahnschrift" panose="020B0502040204020203" pitchFamily="34" charset="0"/>
                </a:rPr>
                <a:t>X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rgbClr val="FF0000">
                    <a:alpha val="90000"/>
                  </a:srgbClr>
                </a:solidFill>
                <a:effectLst>
                  <a:glow rad="127000">
                    <a:srgbClr val="FFFF00">
                      <a:alpha val="40000"/>
                    </a:srgbClr>
                  </a:glow>
                </a:effectLst>
                <a:latin typeface="Bahnschrift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2027" y="3951769"/>
              <a:ext cx="6144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n>
                    <a:solidFill>
                      <a:schemeClr val="tx1"/>
                    </a:solidFill>
                  </a:ln>
                  <a:solidFill>
                    <a:srgbClr val="FF0000">
                      <a:alpha val="90000"/>
                    </a:srgbClr>
                  </a:solidFill>
                  <a:effectLst>
                    <a:glow rad="127000">
                      <a:srgbClr val="FFFF00">
                        <a:alpha val="40000"/>
                      </a:srgbClr>
                    </a:glow>
                  </a:effectLst>
                  <a:latin typeface="Bahnschrift" panose="020B0502040204020203" pitchFamily="34" charset="0"/>
                </a:rPr>
                <a:t>X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rgbClr val="FF0000">
                    <a:alpha val="90000"/>
                  </a:srgbClr>
                </a:solidFill>
                <a:effectLst>
                  <a:glow rad="127000">
                    <a:srgbClr val="FFFF00">
                      <a:alpha val="40000"/>
                    </a:srgbClr>
                  </a:glow>
                </a:effectLst>
                <a:latin typeface="Bahnschrift" panose="020B0502040204020203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2366" y="4484274"/>
              <a:ext cx="627942" cy="768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0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905506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 smtClean="0">
                <a:solidFill>
                  <a:srgbClr val="FFFF00"/>
                </a:solidFill>
              </a:rPr>
              <a:t>But wait</a:t>
            </a:r>
          </a:p>
          <a:p>
            <a:r>
              <a:rPr lang="en-US" sz="9600" i="1" dirty="0" smtClean="0">
                <a:solidFill>
                  <a:srgbClr val="FFFF00"/>
                </a:solidFill>
              </a:rPr>
              <a:t>there's more . . . </a:t>
            </a:r>
          </a:p>
        </p:txBody>
      </p:sp>
    </p:spTree>
    <p:extLst>
      <p:ext uri="{BB962C8B-B14F-4D97-AF65-F5344CB8AC3E}">
        <p14:creationId xmlns:p14="http://schemas.microsoft.com/office/powerpoint/2010/main" val="39419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001" y="920621"/>
            <a:ext cx="8413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As soon as Regulatory approval is received, the corresponding translation is set to a </a:t>
            </a:r>
            <a:r>
              <a:rPr lang="en-US" sz="3200" i="1" dirty="0" smtClean="0"/>
              <a:t>published</a:t>
            </a:r>
            <a:r>
              <a:rPr lang="en-US" sz="3200" dirty="0" smtClean="0"/>
              <a:t> 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Regulatory approvals </a:t>
            </a:r>
            <a:r>
              <a:rPr lang="en-US" sz="3200" dirty="0"/>
              <a:t>usually </a:t>
            </a:r>
            <a:r>
              <a:rPr lang="en-US" sz="3200" dirty="0" smtClean="0"/>
              <a:t>happen </a:t>
            </a:r>
            <a:r>
              <a:rPr lang="en-US" sz="3200" dirty="0"/>
              <a:t>more quickly in Europe and </a:t>
            </a:r>
            <a:r>
              <a:rPr lang="en-US" sz="3200" dirty="0" smtClean="0"/>
              <a:t>Asia.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approved translations are published weeks (or months) before the English-language (source) can be published. </a:t>
            </a:r>
          </a:p>
        </p:txBody>
      </p:sp>
    </p:spTree>
    <p:extLst>
      <p:ext uri="{BB962C8B-B14F-4D97-AF65-F5344CB8AC3E}">
        <p14:creationId xmlns:p14="http://schemas.microsoft.com/office/powerpoint/2010/main" val="28446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09801"/>
            <a:ext cx="7467600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 you just keep the English-language source </a:t>
            </a:r>
            <a:r>
              <a:rPr lang="en-US" sz="3200" dirty="0" smtClean="0">
                <a:solidFill>
                  <a:srgbClr val="FFFF00"/>
                </a:solidFill>
              </a:rPr>
              <a:t>unpublished</a:t>
            </a:r>
            <a:r>
              <a:rPr lang="en-US" sz="3200" dirty="0" smtClean="0"/>
              <a:t> until it's finally approved.</a:t>
            </a:r>
          </a:p>
          <a:p>
            <a:endParaRPr lang="en-US" sz="3200" dirty="0"/>
          </a:p>
          <a:p>
            <a:pPr algn="ctr"/>
            <a:r>
              <a:rPr lang="en-US" sz="3200" i="1" dirty="0" smtClean="0"/>
              <a:t> ummm . . . Right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6498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a06ef4214277952aa0fd66b78f518e9b3122a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3491</TotalTime>
  <Words>1944</Words>
  <Application>Microsoft Office PowerPoint</Application>
  <PresentationFormat>On-screen Show (4:3)</PresentationFormat>
  <Paragraphs>336</Paragraphs>
  <Slides>58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Arial Unicode MS</vt:lpstr>
      <vt:lpstr>Arial</vt:lpstr>
      <vt:lpstr>Bahnschrift</vt:lpstr>
      <vt:lpstr>Calibri</vt:lpstr>
      <vt:lpstr>Comic Sans MS</vt:lpstr>
      <vt:lpstr>Cooper Black</vt:lpstr>
      <vt:lpstr>Courier New</vt:lpstr>
      <vt:lpstr>Lucida Sans</vt:lpstr>
      <vt:lpstr>Old English Text MT</vt:lpstr>
      <vt:lpstr>Times New Roman</vt:lpstr>
      <vt:lpstr>Trebuchet MS</vt:lpstr>
      <vt:lpstr>Tw Cen MT</vt:lpstr>
      <vt:lpstr>Circuit</vt:lpstr>
      <vt:lpstr>PowerPoint Presentation</vt:lpstr>
      <vt:lpstr>Case Study: FUJIFILM SonoSite  and the Ghost Language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Expecto Patronum</dc:title>
  <dc:creator>Jackson, Charles</dc:creator>
  <cp:lastModifiedBy>Jackson, Charles</cp:lastModifiedBy>
  <cp:revision>330</cp:revision>
  <cp:lastPrinted>2018-02-02T19:30:04Z</cp:lastPrinted>
  <dcterms:created xsi:type="dcterms:W3CDTF">2006-08-16T00:00:00Z</dcterms:created>
  <dcterms:modified xsi:type="dcterms:W3CDTF">2019-10-04T22:21:51Z</dcterms:modified>
</cp:coreProperties>
</file>